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3" r:id="rId3"/>
    <p:sldId id="291" r:id="rId4"/>
    <p:sldId id="284" r:id="rId5"/>
    <p:sldId id="277" r:id="rId6"/>
    <p:sldId id="278" r:id="rId7"/>
    <p:sldId id="299" r:id="rId8"/>
    <p:sldId id="302" r:id="rId9"/>
    <p:sldId id="303" r:id="rId10"/>
    <p:sldId id="304" r:id="rId11"/>
    <p:sldId id="279" r:id="rId12"/>
    <p:sldId id="280" r:id="rId13"/>
    <p:sldId id="281" r:id="rId14"/>
    <p:sldId id="293" r:id="rId15"/>
    <p:sldId id="297" r:id="rId16"/>
    <p:sldId id="296" r:id="rId17"/>
    <p:sldId id="298" r:id="rId18"/>
    <p:sldId id="282" r:id="rId19"/>
    <p:sldId id="283" r:id="rId20"/>
    <p:sldId id="285" r:id="rId21"/>
    <p:sldId id="287" r:id="rId22"/>
    <p:sldId id="300" r:id="rId23"/>
    <p:sldId id="288" r:id="rId24"/>
    <p:sldId id="289" r:id="rId25"/>
    <p:sldId id="286" r:id="rId26"/>
    <p:sldId id="290" r:id="rId27"/>
    <p:sldId id="292" r:id="rId28"/>
    <p:sldId id="305" r:id="rId29"/>
    <p:sldId id="301" r:id="rId30"/>
    <p:sldId id="307" r:id="rId31"/>
    <p:sldId id="308" r:id="rId32"/>
    <p:sldId id="310" r:id="rId33"/>
    <p:sldId id="295" r:id="rId34"/>
    <p:sldId id="294" r:id="rId35"/>
    <p:sldId id="306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6" autoAdjust="0"/>
    <p:restoredTop sz="88105" autoAdjust="0"/>
  </p:normalViewPr>
  <p:slideViewPr>
    <p:cSldViewPr snapToGrid="0" showGuides="1">
      <p:cViewPr>
        <p:scale>
          <a:sx n="75" d="100"/>
          <a:sy n="75" d="100"/>
        </p:scale>
        <p:origin x="22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ier_transform" TargetMode="External"/><Relationship Id="rId7" Type="http://schemas.openxmlformats.org/officeDocument/2006/relationships/hyperlink" Target="https://en.wikipedia.org/wiki/Pontryagin_dualit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Locally_compact_abelian_group" TargetMode="External"/><Relationship Id="rId5" Type="http://schemas.openxmlformats.org/officeDocument/2006/relationships/hyperlink" Target="https://en.wikipedia.org/wiki/Positive-definite_function_on_a_group" TargetMode="External"/><Relationship Id="rId4" Type="http://schemas.openxmlformats.org/officeDocument/2006/relationships/hyperlink" Target="https://en.wikipedia.org/wiki/Borel_measure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ner_product_spa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Inner_product" TargetMode="External"/><Relationship Id="rId4" Type="http://schemas.openxmlformats.org/officeDocument/2006/relationships/hyperlink" Target="https://en.wikipedia.org/wiki/Hermitian_matrix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Google</a:t>
            </a:r>
          </a:p>
          <a:p>
            <a:r>
              <a:rPr lang="de-CH" dirty="0"/>
              <a:t>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1216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C1D36-F6F9-F21F-5E0E-2B2BEC5F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6586-940B-F1E9-1312-9CFF245BC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33D1E-70C3-9749-00B9-2FE2EC369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component of the feature map z(x) projects x onto a random direction ω drawn from the Fourier transform p(ω) of k(∆), and wraps this line onto the unit circle in 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unbiased estimator of k(x, 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project to circle: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norms of the random vectors remain constant. the distance between the projected vectors (i.e., the angle between them) effectively approximates the distance between data points in the input space.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8375-7CA6-15BD-BB1F-9E0AE96CE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901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FAB0-D539-E9F3-A61A-41ED54DC6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81AF6F-FDB8-052D-342D-6C85445B9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47361-1D82-644C-F0CF-2B7956929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component of the feature map z(x) projects x onto a random direction ω drawn from the Fourier transform p(ω) of k(∆), and wraps this line onto the unit circle in 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unbiased estimator of k(x, 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project to circle: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norms of the random vectors remain constant. the distance between the projected vectors (i.e., the angle between them) effectively approximates the distance between data points in the input space.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1382-428A-CF9F-07F4-0FC9D1D77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159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9913B-719E-45CC-D496-7DC41AF2F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EBB20-FB09-9EC5-9A3E-133CBBD6F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94384-81BA-B5E4-0DD6-24B507F30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characterizes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Fourier transform"/>
              </a:rPr>
              <a:t>Fourier transform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 positive finite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Borel measure"/>
              </a:rPr>
              <a:t>Borel measure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the real line  under Fourier transform a continuous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Positive-definite function on a group"/>
              </a:rPr>
              <a:t>positive-definite function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Locally compact abelian group"/>
              </a:rPr>
              <a:t>locally compact abelian group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corresponds to a finite positive measure on the </a:t>
            </a:r>
            <a:r>
              <a:rPr lang="en-US" b="0" i="0" u="sng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/>
              </a:rPr>
              <a:t>Pontryagin</a:t>
            </a: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/>
              </a:rPr>
              <a:t> dual group</a:t>
            </a: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, kernel has corresponding probability measure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component of the feature map z(x) projects x onto a random direction ω drawn from the Fourier transform p(ω) of k(∆), and wraps this line onto the unit circle in 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unbiased estimator of k(x, 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Closed form for integral, does not depend on data,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need accurate representation for training (and test) points (inducing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4B76-0987-AD6B-BF5C-426966621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03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(</a:t>
            </a:r>
            <a:r>
              <a:rPr lang="el-GR" dirty="0"/>
              <a:t>θ) ≈ ˆ </a:t>
            </a:r>
            <a:r>
              <a:rPr lang="en-US" dirty="0"/>
              <a:t>f(</a:t>
            </a:r>
            <a:r>
              <a:rPr lang="el-GR" dirty="0"/>
              <a:t>θ) . = </a:t>
            </a:r>
            <a:r>
              <a:rPr lang="en-US" dirty="0"/>
              <a:t>f(ˆ </a:t>
            </a:r>
            <a:r>
              <a:rPr lang="el-GR" dirty="0"/>
              <a:t>θ) + (θ− ˆ θ)⊤∇</a:t>
            </a:r>
            <a:r>
              <a:rPr lang="en-US" dirty="0"/>
              <a:t>f(ˆ </a:t>
            </a:r>
            <a:r>
              <a:rPr lang="el-GR" dirty="0"/>
              <a:t>θ) + 1 2 = </a:t>
            </a:r>
            <a:r>
              <a:rPr lang="en-US" dirty="0"/>
              <a:t>f(ˆ </a:t>
            </a:r>
            <a:r>
              <a:rPr lang="el-GR" dirty="0"/>
              <a:t>θ) + 1 2 (θ− ˆ θ)⊤</a:t>
            </a:r>
            <a:r>
              <a:rPr lang="en-US" dirty="0"/>
              <a:t>Hf(ˆ </a:t>
            </a:r>
            <a:r>
              <a:rPr lang="el-GR" dirty="0"/>
              <a:t>θ)(θ− ˆ θ) (θ− ˆ θ)⊤</a:t>
            </a:r>
            <a:r>
              <a:rPr lang="en-US" dirty="0"/>
              <a:t>Hf(ˆ </a:t>
            </a:r>
            <a:r>
              <a:rPr lang="el-GR" dirty="0"/>
              <a:t>θ)(θ− ˆ θ)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493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20AB-6640-56B8-8C77-D03B66C7C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4A737-79A2-A209-D331-D1C0C7DE9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87C97-5C76-CE62-004B-EEC3BC545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Kernel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fixed</a:t>
            </a:r>
            <a:r>
              <a:rPr lang="de-CH" dirty="0"/>
              <a:t>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7CB4-E1E8-1224-69CF-03DE67709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2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15 Are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aware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6694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-&gt; Small </a:t>
            </a:r>
            <a:r>
              <a:rPr lang="de-CH" dirty="0" err="1"/>
              <a:t>pertubations</a:t>
            </a:r>
            <a:r>
              <a:rPr lang="de-CH" dirty="0"/>
              <a:t> </a:t>
            </a:r>
            <a:r>
              <a:rPr lang="de-CH" dirty="0" err="1"/>
              <a:t>dont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much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450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19</a:t>
            </a:r>
          </a:p>
          <a:p>
            <a:r>
              <a:rPr lang="de-CH" dirty="0"/>
              <a:t>L2 norm = </a:t>
            </a:r>
            <a:r>
              <a:rPr lang="de-CH" dirty="0" err="1"/>
              <a:t>max</a:t>
            </a:r>
            <a:r>
              <a:rPr lang="de-CH" dirty="0"/>
              <a:t> absolute </a:t>
            </a:r>
            <a:r>
              <a:rPr lang="de-CH" dirty="0" err="1"/>
              <a:t>eigenval</a:t>
            </a:r>
            <a:r>
              <a:rPr lang="de-CH" dirty="0"/>
              <a:t> </a:t>
            </a:r>
          </a:p>
          <a:p>
            <a:r>
              <a:rPr lang="en-US" dirty="0"/>
              <a:t>we find it is sufficient to fix power iteration 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371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C61E-20DB-B44D-58D2-074BCB6E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E8FF9-074E-1929-468A-F51A4BA00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D5C2B-7DBA-9CCD-1BE1-B6EF64A96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47E1-F5A3-99BA-2B63-827C87AC6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59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2850-5CD1-69F1-AB1B-F79E19A1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06E8E-A38E-A280-4467-A0D67423B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41E13-B423-0B6B-BA00-EE981003B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1C59-CA6E-721E-D59A-034884563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471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Types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uncertainty</a:t>
            </a:r>
            <a:r>
              <a:rPr lang="de-CH" dirty="0"/>
              <a:t> not </a:t>
            </a:r>
            <a:r>
              <a:rPr lang="de-CH" dirty="0" err="1"/>
              <a:t>that</a:t>
            </a:r>
            <a:r>
              <a:rPr lang="de-CH" dirty="0"/>
              <a:t> relevant</a:t>
            </a:r>
          </a:p>
          <a:p>
            <a:r>
              <a:rPr lang="de-CH" dirty="0"/>
              <a:t>Sources. </a:t>
            </a:r>
            <a:r>
              <a:rPr lang="de-CH" dirty="0" err="1"/>
              <a:t>Incomplete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720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BAFA9-739C-C35A-367C-5BCD153B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09CA-A29A-525E-2997-115E887E1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E4961-E83F-8D33-8216-CA87FF4F8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39B51-DCF0-2999-4D3F-AC52EF95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8994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5619-1FBD-A370-59CD-D48C92B4E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73AB7-37BC-24AF-7BCA-26C7961C7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88D3E-AD82-2032-4D10-7FD86EE05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GP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</a:t>
            </a:r>
            <a:endParaRPr lang="de-CH" dirty="0"/>
          </a:p>
          <a:p>
            <a:r>
              <a:rPr lang="de-CH" dirty="0"/>
              <a:t>Blue = 0 = negative, </a:t>
            </a:r>
          </a:p>
          <a:p>
            <a:r>
              <a:rPr lang="de-CH" dirty="0"/>
              <a:t>orange = 1 = positive</a:t>
            </a:r>
          </a:p>
          <a:p>
            <a:r>
              <a:rPr lang="de-CH" dirty="0" err="1"/>
              <a:t>Red</a:t>
            </a:r>
            <a:r>
              <a:rPr lang="de-CH" dirty="0"/>
              <a:t> = not in </a:t>
            </a:r>
            <a:r>
              <a:rPr lang="de-CH" dirty="0" err="1"/>
              <a:t>training</a:t>
            </a:r>
            <a:r>
              <a:rPr lang="de-CH" dirty="0"/>
              <a:t> </a:t>
            </a:r>
            <a:r>
              <a:rPr lang="de-CH" dirty="0" err="1"/>
              <a:t>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4B9A2-1583-B86C-CDF6-3A64AB1B9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26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D512-2609-1498-279B-9DF98BBF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DFC2B-64B6-0830-EB18-CAA380528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8DA29-0B44-8C1D-7113-45617ED7A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E459-8EBC-DD0A-09FB-E230DE958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8803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442E5-B85B-A8D7-BB9F-C71504FC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6D99F-81D9-E859-74DA-A19E6A50F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B6BE8-FC58-7553-5D9A-16ABED681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GP </a:t>
            </a:r>
            <a:r>
              <a:rPr lang="de-CH" dirty="0" err="1"/>
              <a:t>performs</a:t>
            </a:r>
            <a:r>
              <a:rPr lang="de-CH" dirty="0"/>
              <a:t> </a:t>
            </a:r>
            <a:r>
              <a:rPr lang="de-CH" dirty="0" err="1"/>
              <a:t>well</a:t>
            </a:r>
            <a:r>
              <a:rPr lang="de-CH" dirty="0"/>
              <a:t> in GP </a:t>
            </a:r>
            <a:r>
              <a:rPr lang="de-CH" dirty="0" err="1"/>
              <a:t>task</a:t>
            </a:r>
            <a:r>
              <a:rPr lang="de-CH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74809-66EE-0499-3C78-EBF1A83AA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2184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3629B-1A1C-2DEB-F3B5-8E8ACA9D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D0DD9-AD7B-98DE-9618-C9BA4AB76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70185-218B-2FC4-D210-872B07E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Other </a:t>
            </a:r>
            <a:r>
              <a:rPr lang="de-CH" dirty="0" err="1"/>
              <a:t>methods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also do </a:t>
            </a:r>
            <a:r>
              <a:rPr lang="de-CH" dirty="0" err="1"/>
              <a:t>that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CDE8B-FB49-EFF6-2AE1-98852163D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1182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8F57-C1C1-B522-B0E7-30DAB3CF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08AA9-0162-3F3A-2D48-4F691F86B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6B077-66AD-211A-52B5-5EF636651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781C9-66AF-23E8-8787-8253E1221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10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2BE79-8A96-C10A-E106-1FB85F09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28E0C-57A6-CE2E-288E-A9FF22B74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14EAC-4841-51AC-CBA1-49D6849F6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A865-435F-231D-C5B7-7BB9BADC9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877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43BD-EB3B-9986-A972-3CFD2AE7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C34C9-811B-1FA2-8E6C-0A74DA97AB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1D27C-DD9C-C0BD-B887-39A4326F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Dempster-Shafer metric,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difference between two belief functions </a:t>
            </a:r>
            <a:endParaRPr lang="en-US" dirty="0"/>
          </a:p>
          <a:p>
            <a:r>
              <a:rPr lang="en-US" dirty="0"/>
              <a:t>K classes</a:t>
            </a:r>
          </a:p>
          <a:p>
            <a:r>
              <a:rPr lang="en-US" dirty="0"/>
              <a:t>We train the models only on in-domain data, and evaluate their predictive accuracy on the in-domain test data, their calibration and OOD detection performance on the combined in-domain and out-of-domain data</a:t>
            </a:r>
          </a:p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AA7CA-BA75-927C-B89D-50581850D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9169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E2-D184-0C7A-C422-C33B622D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DD75B-0469-5F55-42D8-92726C527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14581-5176-38CC-3C2A-430D71885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Again</a:t>
            </a:r>
            <a:r>
              <a:rPr lang="de-CH" dirty="0"/>
              <a:t> </a:t>
            </a:r>
            <a:r>
              <a:rPr lang="de-CH" dirty="0" err="1"/>
              <a:t>language</a:t>
            </a:r>
            <a:r>
              <a:rPr lang="de-CH" dirty="0"/>
              <a:t> </a:t>
            </a:r>
            <a:r>
              <a:rPr lang="de-CH" dirty="0" err="1"/>
              <a:t>task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8A30-6144-7AD0-0728-9CE2A875C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403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A76B4-CFA0-319F-9088-46520C3D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5B274-54D6-B691-A102-1FBF1D61E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75253-1F2A-6513-C558-46BE549B7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post-hoc temperature scaling.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E46D7-17C1-2D08-F157-F4EE5F52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4604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B1A42-4F67-577F-A162-426CDB5AF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92D54-F70A-F008-5B2F-E0E2A83C8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60AC67-4548-C076-D35C-F17A0B47E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Predict</a:t>
            </a:r>
            <a:r>
              <a:rPr lang="de-CH" dirty="0"/>
              <a:t> marginal </a:t>
            </a:r>
            <a:r>
              <a:rPr lang="de-CH" dirty="0" err="1"/>
              <a:t>probabilities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7617A-B7D2-4804-9969-5017AD11D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5787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FFC5C-E067-C2B3-F8C1-DC92A334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A968C-7733-1CEE-6982-D99A8CA46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FA6D1-CAAF-6DE9-3A71-E45FE34A9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Power </a:t>
            </a:r>
            <a:r>
              <a:rPr lang="de-CH" dirty="0" err="1"/>
              <a:t>iterations</a:t>
            </a: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/>
              <a:t>Older</a:t>
            </a:r>
            <a:r>
              <a:rPr lang="de-CH" dirty="0"/>
              <a:t> </a:t>
            </a:r>
            <a:r>
              <a:rPr lang="de-CH" dirty="0" err="1"/>
              <a:t>models</a:t>
            </a:r>
            <a:r>
              <a:rPr lang="de-CH" dirty="0"/>
              <a:t> </a:t>
            </a:r>
            <a:r>
              <a:rPr lang="de-CH" dirty="0" err="1"/>
              <a:t>Usual</a:t>
            </a:r>
            <a:r>
              <a:rPr lang="de-CH" dirty="0"/>
              <a:t> </a:t>
            </a:r>
            <a:r>
              <a:rPr lang="de-CH" dirty="0" err="1"/>
              <a:t>uncertainty</a:t>
            </a:r>
            <a:r>
              <a:rPr lang="de-CH" dirty="0"/>
              <a:t> </a:t>
            </a:r>
            <a:r>
              <a:rPr lang="de-CH" dirty="0" err="1"/>
              <a:t>ppl</a:t>
            </a: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0887F-45A6-CFDC-2650-90DD94DC1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868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FD01-4BE1-2CEE-62FB-D491CB71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F2A10-B371-C245-9F02-B6CD2612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A92C0-9035-5833-723A-80D06999E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B9ADD-5165-B93A-B59A-A57DE0E43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2957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56BD-ED1C-2940-6CDB-33CD36A3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E86FB-BE4F-79D7-9623-143991AAC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7908D7-3256-C32F-6893-8635FB68B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4E128-968D-4BAA-A3FF-7445FBE50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2716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2F8E-DD9E-EF33-CD9C-D07F72C7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28AC7-2E0F-C310-C8DC-93E9A19BF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19934-29B3-1CAB-C8CA-C464DBCD8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5910-7D68-878B-245B-B14F24292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57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3min</a:t>
            </a:r>
          </a:p>
          <a:p>
            <a:r>
              <a:rPr lang="de-CH" dirty="0" err="1"/>
              <a:t>Serveral</a:t>
            </a:r>
            <a:r>
              <a:rPr lang="de-CH" dirty="0"/>
              <a:t> </a:t>
            </a:r>
            <a:r>
              <a:rPr lang="de-CH" dirty="0" err="1"/>
              <a:t>forward</a:t>
            </a:r>
            <a:r>
              <a:rPr lang="de-CH" dirty="0"/>
              <a:t> </a:t>
            </a:r>
            <a:r>
              <a:rPr lang="de-CH" dirty="0" err="1"/>
              <a:t>passes</a:t>
            </a:r>
            <a:endParaRPr lang="de-CH" dirty="0"/>
          </a:p>
          <a:p>
            <a:r>
              <a:rPr lang="de-CH" dirty="0"/>
              <a:t>«</a:t>
            </a:r>
            <a:r>
              <a:rPr lang="de-CH" dirty="0" err="1"/>
              <a:t>deterministic</a:t>
            </a:r>
            <a:r>
              <a:rPr lang="de-CH" dirty="0"/>
              <a:t>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026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4.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aware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046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Radial basis function kernel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Assume mean is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Gram matrix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(or 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Gramian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matrix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Gramian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of a set of vectors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v_i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.. in 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Inner product space"/>
              </a:rPr>
              <a:t>inner product space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Hermitian matrix"/>
              </a:rPr>
              <a:t>Hermitian matrix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ner product"/>
              </a:rPr>
              <a:t>inner products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whose entries are given by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Inner product"/>
              </a:rPr>
              <a:t>inner product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G_ij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=⟨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v_i,v_j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Sigma = sigma of noise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r>
              <a:rPr lang="en-US" dirty="0"/>
              <a:t>Inducing points…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26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7492A-144D-7955-3996-938C40F5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207D3C-88F7-D431-2407-744CE0D8D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7C409-4DBE-8E06-4D70-6C9E81C23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an upper bound of the calibration error by the classic calibration-refinement decomposition→ minimizing a proper scoring rule implies minimizing the calibration error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B4824-8BBF-409D-11E0-E18151AA9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333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8CFCF-A721-AB5C-FD5D-AC571340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36769-DF58-3D4A-10CB-4DB9D6921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D3FA7-991D-DCE5-C8CC-544F31C53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Bergman </a:t>
            </a:r>
            <a:r>
              <a:rPr lang="de-CH" dirty="0" err="1"/>
              <a:t>scores</a:t>
            </a:r>
            <a:r>
              <a:rPr lang="de-CH" dirty="0"/>
              <a:t>: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class of asymmetric measures of the difference between two points in a convex space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FC1B-1657-FE07-C9B8-6228CD1CF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946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10</a:t>
            </a:r>
          </a:p>
          <a:p>
            <a:r>
              <a:rPr lang="en-US" dirty="0"/>
              <a:t>assuming we know the true domain probability p ∗ (x ∈ XIND), and given a model p(</a:t>
            </a:r>
            <a:r>
              <a:rPr lang="en-US" dirty="0" err="1"/>
              <a:t>y|x,x</a:t>
            </a:r>
            <a:r>
              <a:rPr lang="en-US" dirty="0"/>
              <a:t> ∈ XIND) that we have already learned from data, what is the best solution we can construct to minimize the minimax objective</a:t>
            </a:r>
          </a:p>
          <a:p>
            <a:r>
              <a:rPr lang="en-US" dirty="0"/>
              <a:t>Not practical: highlight the theoretical necessity of taking into account the domain probability in constructing a good solution for uncertainty quantification</a:t>
            </a:r>
          </a:p>
          <a:p>
            <a:r>
              <a:rPr lang="en-US" dirty="0"/>
              <a:t>if an input point is in the training data domain, trust the model, otherwise use a uniform (maximum entropy)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123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  <a:endParaRPr lang="de-CH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Institute for Transport Planning and Systems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jeyoung/SNGP-BERT-Pytorch/blob/main/models/sngp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xpected-calibration-error-ece-a-step-by-step-visual-explanation-with-python-code-c3e9aa12937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becominghuman.ai/building-an-image-classifier-using-deep-learning-in-python-totally-from-a-beginners-perspective-be8dbaf22dd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8"/>
            <a:ext cx="6960637" cy="3168886"/>
          </a:xfrm>
        </p:spPr>
        <p:txBody>
          <a:bodyPr/>
          <a:lstStyle/>
          <a:p>
            <a:r>
              <a:rPr lang="en-US" sz="3200" dirty="0"/>
              <a:t>Simple and Principled Uncertainty Estimation with Deterministic Deep Learning via Distance Awareness</a:t>
            </a:r>
            <a:endParaRPr lang="de-CH" sz="3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525" y="4466985"/>
            <a:ext cx="4680000" cy="1008000"/>
          </a:xfrm>
        </p:spPr>
        <p:txBody>
          <a:bodyPr/>
          <a:lstStyle/>
          <a:p>
            <a:r>
              <a:rPr lang="de-DE" b="1" dirty="0"/>
              <a:t>Nicolas Blumer</a:t>
            </a:r>
          </a:p>
          <a:p>
            <a:r>
              <a:rPr lang="en-US" dirty="0"/>
              <a:t>Advanced Topics in Machine Learning and Data Science </a:t>
            </a:r>
            <a:r>
              <a:rPr lang="de-DE" dirty="0"/>
              <a:t>6.3.2024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21795" y="316800"/>
            <a:ext cx="1874654" cy="360000"/>
          </a:xfrm>
        </p:spPr>
        <p:txBody>
          <a:bodyPr/>
          <a:lstStyle/>
          <a:p>
            <a:pPr algn="r"/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BFC55-FE27-2C37-57D0-28912721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EBB83-AAB6-B234-6676-2E300D71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Spectral-normalized Neural Gaussian Process (SNGP)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2403DB-755A-C11F-23C8-19E5694FB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Distance aware</a:t>
            </a:r>
            <a:r>
              <a:rPr lang="en-US" dirty="0"/>
              <a:t> Neural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Replace last layer with </a:t>
            </a:r>
            <a:r>
              <a:rPr lang="en-US" dirty="0">
                <a:solidFill>
                  <a:srgbClr val="215CAF"/>
                </a:solidFill>
              </a:rPr>
              <a:t>Gaussian 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Distance preserving hidden layers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86B2E1-587E-CC4D-23C3-F1A875F9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Rahimi,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2007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847843-8D96-72F8-D774-D43F94FD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C74743-D63E-92C8-AA70-D22D5C27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116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2C9B2-9336-2857-8821-0F1CDBB6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E688D-B20A-D12F-AD8F-7962F11E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Random Fourier Features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AEE8E30-4385-C694-C46A-F8414F3E15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/>
                  <a:t>Rahimi, </a:t>
                </a:r>
                <a:r>
                  <a:rPr lang="en-US" dirty="0" err="1"/>
                  <a:t>Recht</a:t>
                </a:r>
                <a:r>
                  <a:rPr lang="en-US" dirty="0"/>
                  <a:t> </a:t>
                </a:r>
                <a:r>
                  <a:rPr lang="en-US" dirty="0" err="1"/>
                  <a:t>NeurIPS</a:t>
                </a:r>
                <a:r>
                  <a:rPr lang="en-US" dirty="0"/>
                  <a:t> 2007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/>
                  <a:t>Approximate Gaussian Process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/>
                  <a:t>Positive definite stationary kernel: 𝑘(𝑥, 𝑥’) = 𝑘(𝑥 − x’)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Random feature map z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de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2">
                      <a:lumMod val="95000"/>
                      <a:lumOff val="5000"/>
                    </a:schemeClr>
                  </a:buClr>
                </a:pPr>
                <a:endParaRPr lang="de-DE" baseline="30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AEE8E30-4385-C694-C46A-F8414F3E1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B8BD2A-00DE-0ABF-E4D6-815CC8FC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Rahimi,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2007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C8636E-8B6E-AE40-290A-2CA5B7E5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15109-FBC2-6730-039E-77E66966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18D0F-973A-E613-FA1E-CA91E0B9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864" y="4174452"/>
            <a:ext cx="4620270" cy="1810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76018-4668-FB04-71D9-C594DC725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387" y="2841844"/>
            <a:ext cx="332468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484EB-98D0-FF01-A1BD-5C5C4DAA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C8247-AC1A-459D-1565-501B916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Random Fourier Features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14A5203-4E63-018D-67AD-00ED8A21B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de-CH" dirty="0" err="1"/>
                  <a:t>Bochner's</a:t>
                </a:r>
                <a:r>
                  <a:rPr lang="de-CH" dirty="0"/>
                  <a:t> </a:t>
                </a:r>
                <a:r>
                  <a:rPr lang="de-CH" dirty="0" err="1"/>
                  <a:t>theorem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Clr>
                    <a:schemeClr val="tx2">
                      <a:lumMod val="95000"/>
                      <a:lumOff val="5000"/>
                    </a:schemeClr>
                  </a:buClr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dirty="0"/>
                  <a:t>𝑘(𝑥 − x’)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l-GR" i="1" baseline="300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′)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de-DE" baseline="30000" dirty="0"/>
              </a:p>
              <a:p>
                <a:pPr>
                  <a:buClr>
                    <a:schemeClr val="tx2">
                      <a:lumMod val="95000"/>
                      <a:lumOff val="5000"/>
                    </a:schemeClr>
                  </a:buClr>
                </a:pPr>
                <a:endParaRPr lang="de-DE" baseline="30000" dirty="0"/>
              </a:p>
              <a:p>
                <a:pPr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de-CH" dirty="0" err="1"/>
                  <a:t>Gaussian</a:t>
                </a:r>
                <a:r>
                  <a:rPr lang="de-CH" dirty="0"/>
                  <a:t> </a:t>
                </a:r>
                <a:r>
                  <a:rPr lang="de-CH" dirty="0" err="1"/>
                  <a:t>distribution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RBF </a:t>
                </a:r>
                <a:r>
                  <a:rPr lang="de-CH" dirty="0" err="1"/>
                  <a:t>kernel</a:t>
                </a:r>
                <a:endParaRPr lang="de-CH" dirty="0"/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l-GR" dirty="0">
                    <a:solidFill>
                      <a:schemeClr val="accent1"/>
                    </a:solidFill>
                  </a:rPr>
                  <a:t>ω</a:t>
                </a:r>
                <a:r>
                  <a:rPr lang="de-CH" dirty="0"/>
                  <a:t> = </a:t>
                </a:r>
                <a:r>
                  <a:rPr lang="de-CH" dirty="0" err="1"/>
                  <a:t>random</a:t>
                </a:r>
                <a:r>
                  <a:rPr lang="de-CH" dirty="0"/>
                  <a:t> </a:t>
                </a:r>
                <a:r>
                  <a:rPr lang="de-CH" dirty="0" err="1"/>
                  <a:t>direction</a:t>
                </a:r>
                <a:r>
                  <a:rPr lang="de-CH" dirty="0"/>
                  <a:t>, </a:t>
                </a:r>
                <a:r>
                  <a:rPr lang="en-US" dirty="0"/>
                  <a:t>drawn from the Fourier transform of the kernel (normal distr.)</a:t>
                </a:r>
                <a:r>
                  <a:rPr lang="de-CH" dirty="0"/>
                  <a:t> </a:t>
                </a:r>
                <a:r>
                  <a:rPr lang="de-CH" dirty="0" err="1"/>
                  <a:t>Unbiased</a:t>
                </a:r>
                <a:r>
                  <a:rPr lang="de-CH" dirty="0"/>
                  <a:t> </a:t>
                </a:r>
                <a:r>
                  <a:rPr lang="de-CH" dirty="0" err="1"/>
                  <a:t>estimator</a:t>
                </a:r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de-CH" dirty="0">
                    <a:solidFill>
                      <a:schemeClr val="accent1"/>
                    </a:solidFill>
                  </a:rPr>
                  <a:t>b</a:t>
                </a:r>
                <a:r>
                  <a:rPr lang="de-CH" dirty="0"/>
                  <a:t> </a:t>
                </a:r>
                <a:r>
                  <a:rPr lang="en-US" dirty="0"/>
                  <a:t>∼Uniform(0, 2𝜋)</a:t>
                </a:r>
                <a:endParaRPr lang="de-DE" baseline="30000" dirty="0"/>
              </a:p>
              <a:p>
                <a:pPr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de-CH" dirty="0"/>
                  <a:t>z(x) :=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e>
                    </m:rad>
                    <m:r>
                      <a:rPr lang="de-CH" b="0" i="1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de-CH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CH" i="1" baseline="300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CH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de-CH" b="0" i="1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m:rPr>
                        <m:sty m:val="p"/>
                      </m:rPr>
                      <a:rPr lang="de-CH">
                        <a:latin typeface="Cambria Math" panose="02040503050406030204" pitchFamily="18" charset="0"/>
                      </a:rPr>
                      <m:t>cos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b="0" i="1" baseline="-2500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CH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𝑏𝐷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/>
                  <a:t>Bayesian linear regression with explicit feature-map 𝒛 approximates GP</a:t>
                </a:r>
              </a:p>
              <a:p>
                <a:pPr marL="0" indent="0">
                  <a:buClr>
                    <a:schemeClr val="tx2">
                      <a:lumMod val="95000"/>
                      <a:lumOff val="5000"/>
                    </a:schemeClr>
                  </a:buClr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14A5203-4E63-018D-67AD-00ED8A21B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 t="-391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1794C-5F9B-3930-07A5-C49EAB59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Rahimi,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2007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12D3AC-3A75-793E-9A87-AA69DFCE9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14D8B-8609-5C9D-CB53-9D565A31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CA6A26-8476-637D-F531-C79C14C92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58" y="5811848"/>
            <a:ext cx="5877745" cy="562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0C08DB-123C-C286-8BF3-6BA059ADAD86}"/>
              </a:ext>
            </a:extLst>
          </p:cNvPr>
          <p:cNvSpPr/>
          <p:nvPr/>
        </p:nvSpPr>
        <p:spPr>
          <a:xfrm rot="5400000">
            <a:off x="9019520" y="5526233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C4AC1F-E23E-4FEA-BB3B-ACA4EE8EB84B}"/>
              </a:ext>
            </a:extLst>
          </p:cNvPr>
          <p:cNvSpPr/>
          <p:nvPr/>
        </p:nvSpPr>
        <p:spPr>
          <a:xfrm rot="5400000">
            <a:off x="10404720" y="5481980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38186-1017-36BF-6395-03244C22A2E1}"/>
              </a:ext>
            </a:extLst>
          </p:cNvPr>
          <p:cNvSpPr txBox="1"/>
          <p:nvPr/>
        </p:nvSpPr>
        <p:spPr>
          <a:xfrm>
            <a:off x="8631575" y="5012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F9FE3-71F7-A198-8E3D-E7EFBB90CA07}"/>
              </a:ext>
            </a:extLst>
          </p:cNvPr>
          <p:cNvSpPr txBox="1"/>
          <p:nvPr/>
        </p:nvSpPr>
        <p:spPr>
          <a:xfrm>
            <a:off x="10129295" y="4689781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Learnable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1026" name="Picture 2" descr="Normal Distribution - Data Science Discovery">
            <a:extLst>
              <a:ext uri="{FF2B5EF4-FFF2-40B4-BE49-F238E27FC236}">
                <a16:creationId xmlns:a16="http://schemas.microsoft.com/office/drawing/2014/main" id="{EDAC2FAC-0AC7-789F-B4EA-48B1EBEA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874" y="1173018"/>
            <a:ext cx="3679029" cy="189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73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B419-73AA-4F5C-EA95-430E161C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64430-C33D-22ED-2969-06386BD3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Laplace Approximation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314575-7684-375F-0042-1760D182D5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dirty="0" err="1"/>
                  <a:t>second</a:t>
                </a:r>
                <a:r>
                  <a:rPr lang="de-DE" dirty="0"/>
                  <a:t>-order Taylor </a:t>
                </a:r>
                <a:r>
                  <a:rPr lang="de-DE" dirty="0" err="1"/>
                  <a:t>approximation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:r>
                  <a:rPr lang="de-DE" dirty="0" err="1"/>
                  <a:t>mode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approximates the RFF posterior using a Gaussian likelihood </a:t>
                </a:r>
                <a:br>
                  <a:rPr lang="en-US" dirty="0"/>
                </a:br>
                <a:r>
                  <a:rPr lang="en-US" dirty="0"/>
                  <a:t>centered around the maximum a posterior (MAP) estimate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 err="1"/>
                  <a:t>Prediction</a:t>
                </a:r>
                <a:r>
                  <a:rPr lang="de-DE" dirty="0"/>
                  <a:t> = N(</a:t>
                </a:r>
                <a:r>
                  <a:rPr lang="de-DE" dirty="0" err="1"/>
                  <a:t>softmax</a:t>
                </a:r>
                <a:r>
                  <a:rPr lang="de-DE" dirty="0"/>
                  <a:t>(</a:t>
                </a:r>
                <a:r>
                  <a:rPr lang="de-DE" dirty="0" err="1"/>
                  <a:t>g</a:t>
                </a:r>
                <a:r>
                  <a:rPr lang="de-DE" baseline="-25000" dirty="0" err="1"/>
                  <a:t>i</a:t>
                </a:r>
                <a:r>
                  <a:rPr lang="de-DE" dirty="0"/>
                  <a:t>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</m:acc>
                  </m:oMath>
                </a14:m>
                <a:r>
                  <a:rPr lang="de-DE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0314575-7684-375F-0042-1760D182D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41053B-CCCD-85DF-2F5E-A48AC2700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697AD-877A-339D-2668-FB2A97B8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E4648C-E0AC-E788-650C-A25139A5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6D64D-2720-39D7-D132-57A9F87F9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84" y="4423195"/>
            <a:ext cx="7030431" cy="1505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A2F2F-4581-116E-F592-BB8C5EB681F5}"/>
              </a:ext>
            </a:extLst>
          </p:cNvPr>
          <p:cNvSpPr txBox="1"/>
          <p:nvPr/>
        </p:nvSpPr>
        <p:spPr>
          <a:xfrm>
            <a:off x="7408500" y="6193207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RFF 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C46D6E-2B82-9AD6-08DF-E09374D3F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018" y="664793"/>
            <a:ext cx="3671264" cy="319755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EBFD66B-6848-148D-B954-D2FFC978FF84}"/>
              </a:ext>
            </a:extLst>
          </p:cNvPr>
          <p:cNvSpPr/>
          <p:nvPr/>
        </p:nvSpPr>
        <p:spPr>
          <a:xfrm rot="16200000">
            <a:off x="3199850" y="3532477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7F29CBB-9069-E04B-0E46-E4FAC7794AE4}"/>
              </a:ext>
            </a:extLst>
          </p:cNvPr>
          <p:cNvSpPr/>
          <p:nvPr/>
        </p:nvSpPr>
        <p:spPr>
          <a:xfrm rot="16200000">
            <a:off x="7454046" y="5822247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3AF61-2696-D620-B258-C2FD0962D0C2}"/>
              </a:ext>
            </a:extLst>
          </p:cNvPr>
          <p:cNvSpPr txBox="1"/>
          <p:nvPr/>
        </p:nvSpPr>
        <p:spPr>
          <a:xfrm>
            <a:off x="2616513" y="3894536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BLR-output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07487-26AE-A9BF-72C6-1E449478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23231-BD8C-4CA6-7274-6161CE9B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Random Fourier Features - Code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EDB13B-7C36-B463-C0F7-B364D61C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tx2">
                  <a:lumMod val="95000"/>
                  <a:lumOff val="5000"/>
                </a:schemeClr>
              </a:buClr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96B61F-6CF5-16EE-4B7A-60A14ECF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ffectLst/>
                <a:hlinkClick r:id="rId3"/>
              </a:rPr>
              <a:t>https://github.com/kimjeyoung/SNGP-BERT-Pytorch/blob/main/models/sngp.py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478CC-060B-AC64-8725-08FBD540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16A75-0C17-7FF1-2CA8-83019C4B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C2B9A-F67E-5AD6-BD10-A658C278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1412875"/>
            <a:ext cx="8707065" cy="2657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F9731-FE7D-DFA0-E24B-379A76358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37" y="4367322"/>
            <a:ext cx="548716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7734-260C-00CE-F566-6C45AEC6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CDA9D-7C0C-89EF-D31E-7605E9BC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 have an efficient Gaussian Process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7D842F-BFCF-C57B-0054-BADE9FA1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Efficient GP as output layer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need for a huge Gram matrix</a:t>
            </a:r>
          </a:p>
          <a:p>
            <a:pPr>
              <a:lnSpc>
                <a:spcPct val="150000"/>
              </a:lnSpc>
            </a:pPr>
            <a:r>
              <a:rPr lang="de-CH" dirty="0"/>
              <a:t>Are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aware</a:t>
            </a:r>
            <a:r>
              <a:rPr lang="de-CH" dirty="0"/>
              <a:t>?</a:t>
            </a:r>
          </a:p>
          <a:p>
            <a:pPr>
              <a:lnSpc>
                <a:spcPct val="150000"/>
              </a:lnSpc>
            </a:pPr>
            <a:r>
              <a:rPr lang="de-CH" dirty="0" err="1"/>
              <a:t>No</a:t>
            </a:r>
            <a:r>
              <a:rPr lang="de-CH" dirty="0"/>
              <a:t>!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1AD723-C653-EBD0-EF57-E6DCDCC8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EBA68D-9A06-27CB-2886-B0243684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DD5DF3-BC40-54AB-473C-6A7D9E25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623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B6B7-9572-1E00-FC54-7AD7AB5D7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20E46-74AC-0382-93DA-60A596EA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Distance-preserving Hidden Mapping via Spectral Normalization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7883CD-1DF7-75D9-7BD9-B89DEF072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GP is only distance aware in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h𝑙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h𝑙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′)||</m:t>
                    </m:r>
                    <m:r>
                      <a:rPr lang="de-CH" b="0" i="1" baseline="-2500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aseline="-250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 (Neural Net layers) </a:t>
                </a:r>
                <a:r>
                  <a:rPr lang="en-US" dirty="0">
                    <a:solidFill>
                      <a:srgbClr val="215CAF"/>
                    </a:solidFill>
                  </a:rPr>
                  <a:t>should preserve distances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Observation: </a:t>
                </a:r>
                <a:r>
                  <a:rPr lang="en-US" dirty="0">
                    <a:solidFill>
                      <a:srgbClr val="215CAF"/>
                    </a:solidFill>
                  </a:rPr>
                  <a:t>residual blocks </a:t>
                </a:r>
                <a:r>
                  <a:rPr lang="en-US" dirty="0"/>
                  <a:t>are popular: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i="1" baseline="-2500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67883CD-1DF7-75D9-7BD9-B89DEF072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08369-C7BC-EF3C-4A72-DB112725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DCA8FF-D09B-3AB9-00AE-72FC6EA7F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28D2FD-3370-0B3E-1294-6DB17FA2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016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7BDE4-CFD3-4C5F-C44A-D22900B7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B33F8-EB9E-4F1D-1C6B-53EE26E3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Bi-Lipschitz condition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D161D-094F-85BB-9F31-881E94F4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= distance preserving</a:t>
            </a:r>
          </a:p>
          <a:p>
            <a:r>
              <a:rPr lang="en-US" dirty="0"/>
              <a:t>(adversarial robustness of a deep network)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D2064C-AF9A-FEAB-43DA-DCF58C85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https://en.wikipedia.org/wiki/Lipschitz_continuity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59D71-4170-8215-34E8-D8F9E631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BBD3F-63EB-7D20-A40D-DC9A29D2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F2EAE-69F9-9C47-4BFA-C6717A19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409523"/>
            <a:ext cx="9383434" cy="63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B3FB9F-6A36-18DF-2931-C0764A65D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2129876"/>
            <a:ext cx="2867425" cy="53347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2BF3FB-93CA-B3C3-144C-99F156A02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83" y="2610384"/>
            <a:ext cx="3180082" cy="29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4BD6-1538-9121-915E-631065D9A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41874-6AFA-9FCA-5A15-79117C4D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Distance-preserving Hidden Mapping via Spectral Normalization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953C78-86B7-DDAD-BAC4-C21F877BE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Proof in the appendix 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2D884-4105-6D0C-9595-A4758E6A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3F07C-8485-B45E-4F70-82EA68ED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3794D-9179-BE6B-D71B-3ECDD1B9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8D2807-99FA-CCDE-30B2-273FFAA9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25" y="1589920"/>
            <a:ext cx="10405748" cy="19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2CD8-1684-0F0D-EB84-DDAA2635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59758-E994-1870-D0B8-F54BC87A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Distance-preserving Hidden Mapping via Spectral Normalization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E0D88E-E698-022A-6F06-226154EF70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de-CH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de-CH" b="0" i="1" baseline="-25000" smtClean="0">
                        <a:latin typeface="Cambria Math" panose="02040503050406030204" pitchFamily="18" charset="0"/>
                      </a:rPr>
                      <m:t>𝐿𝑖𝑝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≤||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CH" i="1" baseline="-25000">
                        <a:latin typeface="Cambria Math" panose="02040503050406030204" pitchFamily="18" charset="0"/>
                      </a:rPr>
                      <m:t>𝑙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de-CH" i="1" baseline="-250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de-CH" i="1" baseline="-25000">
                        <a:latin typeface="Cambria Math" panose="02040503050406030204" pitchFamily="18" charset="0"/>
                      </a:rPr>
                      <m:t>𝐿𝑖𝑝</m:t>
                    </m:r>
                    <m:r>
                      <a:rPr lang="de-CH">
                        <a:latin typeface="Cambria Math" panose="02040503050406030204" pitchFamily="18" charset="0"/>
                      </a:rPr>
                      <m:t>≤||</m:t>
                    </m:r>
                    <m:r>
                      <m:rPr>
                        <m:sty m:val="p"/>
                      </m:rPr>
                      <a:rPr lang="de-CH">
                        <a:latin typeface="Cambria Math" panose="02040503050406030204" pitchFamily="18" charset="0"/>
                      </a:rPr>
                      <m:t>W</m:t>
                    </m:r>
                    <m:r>
                      <a:rPr lang="de-CH" i="1" baseline="-250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CH">
                        <a:latin typeface="Cambria Math" panose="02040503050406030204" pitchFamily="18" charset="0"/>
                      </a:rPr>
                      <m:t>||</m:t>
                    </m:r>
                    <m:r>
                      <a:rPr lang="de-CH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Estimate spectral norm via </a:t>
                </a:r>
                <a:r>
                  <a:rPr lang="en-US" dirty="0">
                    <a:solidFill>
                      <a:schemeClr val="accent1"/>
                    </a:solidFill>
                  </a:rPr>
                  <a:t>power iteration </a:t>
                </a:r>
                <a:r>
                  <a:rPr lang="en-US" dirty="0"/>
                  <a:t>method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15CAF"/>
                    </a:solidFill>
                  </a:rPr>
                  <a:t>c</a:t>
                </a:r>
                <a:r>
                  <a:rPr lang="en-US" dirty="0"/>
                  <a:t> is a hyperparameter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E0D88E-E698-022A-6F06-226154EF7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7F0CCF-0E62-0C8F-66DE-3EDDC77E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CFA08A-4D19-13A6-F4AF-7C33E66B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350ADE-1278-68A9-7650-BCB8E062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48BB5-3EFD-2E3A-31A3-3F774499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40" y="2783765"/>
            <a:ext cx="4777882" cy="129046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6B1758-7B4E-CD2D-3B3B-DB71036390F1}"/>
              </a:ext>
            </a:extLst>
          </p:cNvPr>
          <p:cNvSpPr/>
          <p:nvPr/>
        </p:nvSpPr>
        <p:spPr>
          <a:xfrm rot="5400000">
            <a:off x="3683326" y="1214043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A3DC-C033-11AF-93FA-81534FD8E4C5}"/>
              </a:ext>
            </a:extLst>
          </p:cNvPr>
          <p:cNvSpPr txBox="1"/>
          <p:nvPr/>
        </p:nvSpPr>
        <p:spPr>
          <a:xfrm>
            <a:off x="2797964" y="617286"/>
            <a:ext cx="221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eigenvalue</a:t>
            </a:r>
          </a:p>
        </p:txBody>
      </p:sp>
    </p:spTree>
    <p:extLst>
      <p:ext uri="{BB962C8B-B14F-4D97-AF65-F5344CB8AC3E}">
        <p14:creationId xmlns:p14="http://schemas.microsoft.com/office/powerpoint/2010/main" val="35452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AF"/>
                </a:solidFill>
              </a:rPr>
              <a:t>Uncertainty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rgbClr val="215CAF"/>
                </a:solidFill>
              </a:rPr>
              <a:t>Sources: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Measurement Errors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Modeling Assumptions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Random Variation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…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215CAF"/>
                </a:solidFill>
              </a:rPr>
              <a:t>Epistemic Uncertainty</a:t>
            </a:r>
            <a:r>
              <a:rPr lang="en-US" dirty="0"/>
              <a:t>: incomplete knowledge or information.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215CAF"/>
                </a:solidFill>
              </a:rPr>
              <a:t>Aleatoric Uncertainty</a:t>
            </a:r>
            <a:r>
              <a:rPr lang="en-US" dirty="0"/>
              <a:t>: Inherent variability in the system (irreducible)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215CAF"/>
                </a:solidFill>
              </a:rPr>
              <a:t>Utility</a:t>
            </a:r>
            <a:r>
              <a:rPr lang="en-US" dirty="0"/>
              <a:t>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 BBC(1 </a:t>
            </a:r>
            <a:r>
              <a:rPr lang="de-DE" dirty="0" err="1"/>
              <a:t>img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Verge</a:t>
            </a:r>
            <a:r>
              <a:rPr lang="de-DE" dirty="0"/>
              <a:t>(2. </a:t>
            </a:r>
            <a:r>
              <a:rPr lang="de-DE" dirty="0" err="1"/>
              <a:t>img</a:t>
            </a:r>
            <a:r>
              <a:rPr lang="de-DE" dirty="0"/>
              <a:t>)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3B072-44DC-11DD-8A77-FE9AB2F9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221" y="3961829"/>
            <a:ext cx="7860425" cy="958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538054-9ADE-B769-21CE-DB9AA6471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5172941"/>
            <a:ext cx="8815286" cy="9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B94A-D7A4-12D0-7193-997F9F47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E024B-FB9B-85AC-C81D-E199E97C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SNGP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41A542-5D53-E5AD-A27E-B05F7A01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Efficient GP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Distance aware</a:t>
            </a:r>
          </a:p>
          <a:p>
            <a:pPr>
              <a:lnSpc>
                <a:spcPct val="150000"/>
              </a:lnSpc>
            </a:pPr>
            <a:r>
              <a:rPr lang="en-US" dirty="0"/>
              <a:t>Spectral normalized Neural network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Distance preserving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Spectral-normalized Neural Gaussian Process (SNGP)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89EA2-A98F-3906-152E-E1869219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09D986-DC70-EE0C-4C2B-371622AD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D9E4F-D000-84E1-70BF-206C933C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030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BDA49-32D0-E1B5-DA57-F4F8665E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94C173-DD62-5D96-DBB6-F84615CE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accent1"/>
                </a:solidFill>
              </a:rPr>
              <a:t>Algorithm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7AE2DD-BDEE-C159-2FE4-092A391A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6B48F-D518-5516-FFA0-E2FE4784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BF4505-4A47-B9DC-66A5-8D575FB2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22D9A-0107-73E5-C342-C01480D94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25824" y="1761872"/>
            <a:ext cx="4667902" cy="398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C8F26-3AC5-1B4D-66D7-FD948DE4B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22"/>
          <a:stretch/>
        </p:blipFill>
        <p:spPr>
          <a:xfrm>
            <a:off x="5787713" y="1509774"/>
            <a:ext cx="5226655" cy="428075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D407D1-52B1-3FCB-D299-2E5436300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5998" y="2661628"/>
            <a:ext cx="5239337" cy="11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586F-18B7-5944-8E03-4C3A1D8F8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8C6E4-CC9D-88F2-261F-8BA8F29C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B22BE9-3368-6F08-ECA9-3271565A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?</a:t>
            </a:r>
          </a:p>
          <a:p>
            <a:pPr>
              <a:lnSpc>
                <a:spcPct val="150000"/>
              </a:lnSpc>
            </a:pPr>
            <a:r>
              <a:rPr lang="de-CH" dirty="0"/>
              <a:t>Experiments</a:t>
            </a:r>
          </a:p>
          <a:p>
            <a:pPr lvl="1">
              <a:lnSpc>
                <a:spcPct val="150000"/>
              </a:lnSpc>
            </a:pPr>
            <a:r>
              <a:rPr lang="de-CH" dirty="0"/>
              <a:t>Toy </a:t>
            </a:r>
            <a:r>
              <a:rPr lang="de-CH" dirty="0" err="1"/>
              <a:t>example</a:t>
            </a:r>
            <a:endParaRPr lang="de-CH" dirty="0"/>
          </a:p>
          <a:p>
            <a:pPr lvl="1">
              <a:lnSpc>
                <a:spcPct val="150000"/>
              </a:lnSpc>
            </a:pPr>
            <a:r>
              <a:rPr lang="de-CH" dirty="0"/>
              <a:t>Language (CLINC OOS)</a:t>
            </a:r>
          </a:p>
          <a:p>
            <a:pPr lvl="1">
              <a:lnSpc>
                <a:spcPct val="150000"/>
              </a:lnSpc>
            </a:pPr>
            <a:r>
              <a:rPr lang="de-CH" dirty="0"/>
              <a:t>Vision (CIFAR-10 and 100)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6D4D3E-C71F-A510-83C4-339F6652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B0B076-54B6-3FE3-0A01-1FB6245B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F5E83-29AF-0626-01BF-F4CE2D7B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704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5E8F-6945-0A12-ACC7-68D34576D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F2F23-EA20-AC05-6897-27C65F22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Uncertainty Surface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B623E3-A57A-A245-780D-27A98115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4C6EB-300F-C579-D7B0-E27CAE74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EB05E3-AC27-D6C6-9483-4C1CAB61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D70958-D301-E98A-751B-63893A82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091D4D-F3D2-1777-F74B-F0F06C4F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137" y="1160351"/>
            <a:ext cx="4696480" cy="4582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B211AA-3895-2FD1-928E-FBD3EDC48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7" y="1075996"/>
            <a:ext cx="4563112" cy="4648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C2773-BCC8-6AEB-D46C-826F06F5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805" y="1104575"/>
            <a:ext cx="685896" cy="4496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DE0CBD-8D09-C445-98AC-6F8C6D6D8B10}"/>
              </a:ext>
            </a:extLst>
          </p:cNvPr>
          <p:cNvSpPr txBox="1"/>
          <p:nvPr/>
        </p:nvSpPr>
        <p:spPr>
          <a:xfrm>
            <a:off x="1647825" y="3009900"/>
            <a:ext cx="126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bg2"/>
                </a:solidFill>
              </a:rPr>
              <a:t>True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A06B2-4EEF-3174-A028-338EE871730B}"/>
              </a:ext>
            </a:extLst>
          </p:cNvPr>
          <p:cNvSpPr txBox="1"/>
          <p:nvPr/>
        </p:nvSpPr>
        <p:spPr>
          <a:xfrm>
            <a:off x="3597942" y="3009900"/>
            <a:ext cx="126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err="1">
                <a:solidFill>
                  <a:schemeClr val="bg2"/>
                </a:solidFill>
              </a:rPr>
              <a:t>False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45983-D66C-D55E-7FEE-D674EDDB95AF}"/>
              </a:ext>
            </a:extLst>
          </p:cNvPr>
          <p:cNvSpPr txBox="1"/>
          <p:nvPr/>
        </p:nvSpPr>
        <p:spPr>
          <a:xfrm>
            <a:off x="1293515" y="1982222"/>
            <a:ext cx="165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Unseen</a:t>
            </a:r>
            <a:endParaRPr lang="en-US" sz="32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E813-7515-D26D-FA86-AD7A48C9A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9674F-0B1F-49F7-74B6-AA2DBD62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Uncertainty Surface- Competitors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812C96-7B8F-0988-07D6-BD5BA7F4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208CAF-3F5B-2774-19D7-F136E101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Lakshminarayanan</a:t>
            </a:r>
            <a:r>
              <a:rPr lang="en-US" dirty="0"/>
              <a:t> et al. 2016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0978AC-3217-8531-74D3-AC6A42C7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8CDA08-6C58-CA52-11EE-A9313B95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35AC384-1F0F-4324-F890-2B25B15573C3}"/>
              </a:ext>
            </a:extLst>
          </p:cNvPr>
          <p:cNvSpPr txBox="1">
            <a:spLocks/>
          </p:cNvSpPr>
          <p:nvPr/>
        </p:nvSpPr>
        <p:spPr>
          <a:xfrm>
            <a:off x="884237" y="15652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dirty="0">
                <a:solidFill>
                  <a:srgbClr val="215CAF"/>
                </a:solidFill>
              </a:rPr>
              <a:t>GP</a:t>
            </a:r>
            <a:r>
              <a:rPr lang="de-CH" dirty="0"/>
              <a:t>: </a:t>
            </a:r>
            <a:r>
              <a:rPr lang="de-CH" dirty="0" err="1"/>
              <a:t>target</a:t>
            </a:r>
            <a:endParaRPr lang="de-CH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Deep Ensemble</a:t>
            </a:r>
            <a:r>
              <a:rPr lang="en-US" dirty="0"/>
              <a:t>:  by </a:t>
            </a:r>
            <a:r>
              <a:rPr lang="en-US" dirty="0" err="1"/>
              <a:t>Lakshminarayanan</a:t>
            </a:r>
            <a:r>
              <a:rPr lang="en-US" dirty="0"/>
              <a:t> et al. 2016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Several NNs (usually same architecture) trained on different data-subsets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MC-Dropout</a:t>
            </a:r>
            <a:r>
              <a:rPr lang="en-US" dirty="0"/>
              <a:t>: previous presentation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215CAF"/>
                </a:solidFill>
              </a:rPr>
              <a:t>DNN-GP</a:t>
            </a:r>
            <a:r>
              <a:rPr lang="de-DE" dirty="0"/>
              <a:t>: GP,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en-US" dirty="0"/>
              <a:t>spectral normalization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Extra:</a:t>
            </a:r>
          </a:p>
          <a:p>
            <a:pPr lvl="1"/>
            <a:r>
              <a:rPr lang="en-US" dirty="0"/>
              <a:t>Deterministic Uncertainty Quantification (</a:t>
            </a:r>
            <a:r>
              <a:rPr lang="en-US" dirty="0">
                <a:solidFill>
                  <a:srgbClr val="215CAF"/>
                </a:solidFill>
              </a:rPr>
              <a:t>DUQ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RBF networks</a:t>
            </a:r>
          </a:p>
          <a:p>
            <a:pPr lvl="2"/>
            <a:r>
              <a:rPr lang="en-US" dirty="0"/>
              <a:t>Centroid (exp. Moving average)</a:t>
            </a:r>
          </a:p>
          <a:p>
            <a:pPr lvl="2"/>
            <a:r>
              <a:rPr lang="en-US" dirty="0"/>
              <a:t>One output weight matrix per class</a:t>
            </a:r>
          </a:p>
          <a:p>
            <a:pPr lvl="1">
              <a:lnSpc>
                <a:spcPct val="150000"/>
              </a:lnSpc>
            </a:pP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948AA-3C87-8119-CFE2-6EB64612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62" y="5067060"/>
            <a:ext cx="4985801" cy="8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7021-9288-FA18-F697-337AF36F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569F7-6C18-CB42-AA96-EB26CE7A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Uncertainty Surface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75F13-81CB-0E2D-3EE9-101978EED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5CFAED-037B-E8C7-5CC5-6E035443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6F9ED-9A7D-A312-8620-BEA717F6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62EB5-07E2-CEE7-8E10-DE5DADB0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702D0F-EB84-A018-2900-2660828B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2" y="866469"/>
            <a:ext cx="10973480" cy="49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7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CFF72-7C0A-8F0C-BE37-1B33F455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A1A4C-DA1B-09C9-8AD4-5B424133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Uncertainty Surface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F4948-C204-9080-C062-7E58854E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Different colors used!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9CCA95-9F2E-E68E-FABD-119AD447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Amersfoor</a:t>
            </a:r>
            <a:r>
              <a:rPr lang="en-US" dirty="0"/>
              <a:t> et al. 2020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71D144-7879-667D-BB60-0DDF92E8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12CF1-CDE4-AD9D-76C9-A6552B64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DEB05-04CD-46B8-4287-B51DA4CB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412875"/>
            <a:ext cx="9591675" cy="39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5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ED9F-4E0F-BD80-65C7-B5CAE465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9B0C3-A7BF-9275-4DF1-338592F7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– CLINC OOS - Dataset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8FB2C-C8E6-8573-C3B1-A612AFD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CLINC OOS intent detection benchmark dataset (English)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150 in-domain services with 150 training sentences in each domain,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1500 natural out-of-domain examples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3C8F74-D7A9-6D3F-F5E4-7F70CDC0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00E076-F640-8DF2-AC3B-03D1C973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55DF0B-F2FE-B4C6-8F16-BF8D6B06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DEA8C-9487-7D0A-9DB4-CDE5C93E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36" y="2439232"/>
            <a:ext cx="3256537" cy="34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D0459-11C8-4D9E-45E1-F9EB3C2CA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F8F71-CF6C-9BA9-BDD6-F1B3BA43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– CLINC OOS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C8FAD8-7E52-7890-04DA-D4A157497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BERT backbone</a:t>
            </a:r>
          </a:p>
          <a:p>
            <a:pPr>
              <a:lnSpc>
                <a:spcPct val="150000"/>
              </a:lnSpc>
            </a:pPr>
            <a:r>
              <a:rPr lang="en-US" dirty="0"/>
              <a:t>Contestants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Same as before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MCD-GP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random Fourier features +MC Dropout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654234-6C32-F029-82CC-544CF9B7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70051-1F7D-BE27-C85E-DD3B4364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9EFC5-4EF8-EF2A-C775-827E3974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1233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E21B-CD11-2F0F-C881-E7A30EE6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F9ED6-E99E-BCD1-3E29-E4FFF37A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– CLINC OOS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4F5E-546C-3512-2918-0F31425B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BD6285-93C0-14E5-E805-ADC92B4E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0989D-2F9E-1D3D-1E55-74A959E0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C3874-82FA-F2D4-A111-E7757DDC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42FFE-20F9-161F-4D2E-29BA602FA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2090550"/>
            <a:ext cx="8440328" cy="267689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CA61D95-A254-D537-1607-51E05C2EF48A}"/>
              </a:ext>
            </a:extLst>
          </p:cNvPr>
          <p:cNvSpPr/>
          <p:nvPr/>
        </p:nvSpPr>
        <p:spPr>
          <a:xfrm rot="5400000">
            <a:off x="7708422" y="1680056"/>
            <a:ext cx="436419" cy="2159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7BC0A-A3AE-9085-3205-0B3729BD0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23" y="470675"/>
            <a:ext cx="3877216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45992-0575-6CDA-8DA0-B0893519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F2F029-7B96-08F3-F46C-8653270F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Calibration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012B25-F7CE-2656-E3DA-B15FFAF2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https://towardsdatascience.com/expected-calibration-error-ece-a-step-by-step-visual-explanation-with-python-code-c3e9aa12937d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https://becominghuman.ai/building-an-image-classifier-using-deep-learning-in-python-totally-from-a-beginners-perspective-be8dbaf22dd8</a:t>
            </a:r>
            <a:r>
              <a:rPr lang="en-US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51052-8652-7C7B-A1B7-7337F67A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A52844-8C39-B64B-D73F-480761D2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C57BC806-E4CC-85A4-4F67-D99ECC9594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37" y="1575214"/>
                <a:ext cx="10728325" cy="4680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Predicted confidence ≠ accuracy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15CAF"/>
                    </a:solidFill>
                  </a:rPr>
                  <a:t>ECE</a:t>
                </a:r>
                <a:r>
                  <a:rPr lang="en-US" dirty="0"/>
                  <a:t>: Expected Calibration Error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CH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CH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𝑐𝑜𝑛𝑓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𝐵𝑖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Bad loss (no unique minimum)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only care about </a:t>
                </a:r>
                <a:r>
                  <a:rPr lang="en-US" dirty="0">
                    <a:solidFill>
                      <a:srgbClr val="215CAF"/>
                    </a:solidFill>
                  </a:rPr>
                  <a:t>classification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C57BC806-E4CC-85A4-4F67-D99ECC959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37" y="1575214"/>
                <a:ext cx="10728325" cy="4680000"/>
              </a:xfrm>
              <a:prstGeom prst="rect">
                <a:avLst/>
              </a:prstGeom>
              <a:blipFill>
                <a:blip r:embed="rId5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mple Image Classification using Convolutional Neural Network — Deep  Learning in python. | by Venkatesh Tata | Becoming Human: Artificial  Intelligence Magazine">
            <a:extLst>
              <a:ext uri="{FF2B5EF4-FFF2-40B4-BE49-F238E27FC236}">
                <a16:creationId xmlns:a16="http://schemas.microsoft.com/office/drawing/2014/main" id="{60F3F459-59D5-9D1D-4EFE-ADC82696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12" y="1175703"/>
            <a:ext cx="4299410" cy="24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527A8-408A-4506-9DA9-133CBA29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8B19C-A0D7-02F6-DF9B-4152E849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Extensions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244F79-4CBD-7414-50B4-C27E8409D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Extended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Paper</a:t>
            </a:r>
          </a:p>
          <a:p>
            <a:pPr>
              <a:lnSpc>
                <a:spcPct val="150000"/>
              </a:lnSpc>
            </a:pPr>
            <a:r>
              <a:rPr lang="de-CH" dirty="0"/>
              <a:t>Ensemble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B9448-E360-8288-0BFA-F67D7E8C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https://jmlr.org/papers/volume24/22-0479/22-0479.pdf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9EEE14-5940-17DE-87C7-D1C055EC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7BB504-6F4B-AACB-C5C7-5A34CB60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C82E3-1C51-59F9-6A8A-8DD220BB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61" y="2500963"/>
            <a:ext cx="7672149" cy="32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8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ADBA-6EFD-F499-6A99-1377C315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6139C-3137-6543-1C5A-54F5D4F2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Extensions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CF856D-C959-0B4E-7DAE-ECFC2FB1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heteroscedastic</a:t>
            </a:r>
            <a:r>
              <a:rPr lang="en-US" dirty="0"/>
              <a:t> noise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15CAF"/>
                </a:solidFill>
              </a:rPr>
              <a:t>HetSNGP</a:t>
            </a:r>
            <a:endParaRPr lang="en-US" dirty="0">
              <a:solidFill>
                <a:srgbClr val="215CA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Fortuin (ETH affiliated) and Collier 2022</a:t>
            </a:r>
          </a:p>
          <a:p>
            <a:pPr>
              <a:lnSpc>
                <a:spcPct val="150000"/>
              </a:lnSpc>
            </a:pPr>
            <a:r>
              <a:rPr lang="en-US" dirty="0"/>
              <a:t>jointly modeling the model and data uncertainty</a:t>
            </a:r>
          </a:p>
          <a:p>
            <a:pPr>
              <a:lnSpc>
                <a:spcPct val="150000"/>
              </a:lnSpc>
            </a:pPr>
            <a:r>
              <a:rPr lang="en-US" dirty="0"/>
              <a:t>ensemble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BF0BE6-1F75-3A49-86BB-D6B43FB1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https://arxiv.org/pdf/2110.02609.pdf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B0B26F-FE87-76CF-EBE3-9D924830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0DFC56-416E-E281-A9B4-B405D6B9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963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0ACC-8305-7D82-07C4-8ED89AE21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1273C-64DB-299E-3D59-9BE92BDF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09B69C-7D0E-7C4D-E00D-2EAAA9B6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Spectral-normalized Neural Gaussian Process (SNGP)</a:t>
            </a:r>
            <a:endParaRPr lang="en-US" dirty="0">
              <a:solidFill>
                <a:srgbClr val="215CA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Distance aware</a:t>
            </a:r>
            <a:r>
              <a:rPr lang="en-US" dirty="0"/>
              <a:t> Neural Network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Replace last layer with </a:t>
            </a:r>
            <a:r>
              <a:rPr lang="en-US" dirty="0">
                <a:solidFill>
                  <a:srgbClr val="215CAF"/>
                </a:solidFill>
              </a:rPr>
              <a:t>Gaussian 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Faster than ensembles with comparable results</a:t>
            </a:r>
          </a:p>
          <a:p>
            <a:pPr>
              <a:lnSpc>
                <a:spcPct val="150000"/>
              </a:lnSpc>
            </a:pPr>
            <a:r>
              <a:rPr lang="en-US" dirty="0"/>
              <a:t>Training time might be high</a:t>
            </a:r>
          </a:p>
          <a:p>
            <a:pPr>
              <a:lnSpc>
                <a:spcPct val="150000"/>
              </a:lnSpc>
            </a:pPr>
            <a:r>
              <a:rPr lang="en-US" dirty="0"/>
              <a:t>Architecture specific</a:t>
            </a:r>
          </a:p>
          <a:p>
            <a:pPr>
              <a:lnSpc>
                <a:spcPct val="150000"/>
              </a:lnSpc>
            </a:pPr>
            <a:r>
              <a:rPr lang="en-US" dirty="0"/>
              <a:t>Old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Ensembles are good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BF3E77-1DFC-88E0-09B0-9B839063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Rahimi,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NeurIPS</a:t>
            </a:r>
            <a:r>
              <a:rPr lang="en-US" dirty="0"/>
              <a:t> 2007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B8EA83-49AC-A5EB-26B2-7CC0C7A9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909607-E4B0-37E8-10E4-CB678829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40627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B0AA8-3C6E-9209-BC21-0753E248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4A08-948D-59D8-55A2-0409CF65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01" y="2979000"/>
            <a:ext cx="6185797" cy="900000"/>
          </a:xfrm>
        </p:spPr>
        <p:txBody>
          <a:bodyPr/>
          <a:lstStyle/>
          <a:p>
            <a:r>
              <a:rPr lang="en-US" sz="4400" dirty="0">
                <a:solidFill>
                  <a:srgbClr val="215CAF"/>
                </a:solidFill>
              </a:rPr>
              <a:t>Thank you for your time!</a:t>
            </a:r>
            <a:br>
              <a:rPr lang="en-US" sz="4400" dirty="0">
                <a:solidFill>
                  <a:srgbClr val="215CAF"/>
                </a:solidFill>
              </a:rPr>
            </a:br>
            <a:endParaRPr lang="en-US" sz="4400" dirty="0">
              <a:solidFill>
                <a:srgbClr val="215CA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F81063-1DF3-4AD9-0AEA-854BC8FC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DA4F48-F653-52A0-B714-624202B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49908-0455-E270-FFE2-B690607B9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A67C9-16A7-2618-6769-9C534F7E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CIFAR-10 and 100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937B5-F299-1BAE-4FB8-9AAE5373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One is training, other is OOD</a:t>
            </a:r>
          </a:p>
          <a:p>
            <a:pPr>
              <a:lnSpc>
                <a:spcPct val="150000"/>
              </a:lnSpc>
            </a:pPr>
            <a:r>
              <a:rPr lang="en-US" dirty="0"/>
              <a:t>SVHN as the OOD dataset for a model 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dirty="0"/>
              <a:t>trained on CIFAR-10/-100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72865-885E-5915-77E5-C623CD9B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A49D5C-2392-69C7-9021-6C092483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51F15B-36E1-4239-3958-9FAEF705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05095-3067-DDD1-E755-47CE29EC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39" y="983306"/>
            <a:ext cx="5788530" cy="44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9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BBA5-C6A6-EA31-8CCC-69C5DAC6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C9564-B0E4-0601-4740-26CAE48D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 - CIFAR-100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475A1-2320-E414-6278-BD16342A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8B4360-8A67-7E90-BB9B-F77FC92A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66EF83-B819-45F1-8569-2431713B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904BE7-1CE1-56FB-FFDE-0B878C89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35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09F43-8FE8-472E-2AE6-A080E9A7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65" y="1412875"/>
            <a:ext cx="1130775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57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EAE5-8873-4432-F654-6DEF93C2C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AA6FC-8E4E-5753-41F0-5383E840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Gaussian Process 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C1BC85-37D5-6B1C-106F-5D91C63AD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2">
                  <a:lumMod val="95000"/>
                  <a:lumOff val="5000"/>
                </a:schemeClr>
              </a:buClr>
            </a:pPr>
            <a:r>
              <a:rPr lang="en-US" dirty="0">
                <a:solidFill>
                  <a:schemeClr val="accent1"/>
                </a:solidFill>
              </a:rPr>
              <a:t>Continuous stochastic process </a:t>
            </a:r>
            <a:r>
              <a:rPr lang="en-US" dirty="0"/>
              <a:t>over domain X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{F(x) : x ∈ X}, each F(x) is a real-valued random variable </a:t>
            </a:r>
          </a:p>
          <a:p>
            <a:pPr>
              <a:lnSpc>
                <a:spcPct val="150000"/>
              </a:lnSpc>
              <a:buClr>
                <a:schemeClr val="tx2">
                  <a:lumMod val="95000"/>
                  <a:lumOff val="5000"/>
                </a:schemeClr>
              </a:buClr>
            </a:pPr>
            <a:r>
              <a:rPr lang="en-US" dirty="0">
                <a:solidFill>
                  <a:schemeClr val="accent1"/>
                </a:solidFill>
              </a:rPr>
              <a:t>Gaussian process</a:t>
            </a:r>
            <a:r>
              <a:rPr lang="en-US" dirty="0"/>
              <a:t>: for every finite set {x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s</a:t>
            </a:r>
            <a:r>
              <a:rPr lang="en-US" dirty="0"/>
              <a:t>} ⊆ X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F(x</a:t>
            </a:r>
            <a:r>
              <a:rPr lang="en-US" baseline="-25000" dirty="0"/>
              <a:t>1</a:t>
            </a:r>
            <a:r>
              <a:rPr lang="en-US" dirty="0"/>
              <a:t>),...,F(</a:t>
            </a:r>
            <a:r>
              <a:rPr lang="en-US" dirty="0" err="1"/>
              <a:t>x</a:t>
            </a:r>
            <a:r>
              <a:rPr lang="en-US" baseline="-25000" dirty="0" err="1"/>
              <a:t>s</a:t>
            </a:r>
            <a:r>
              <a:rPr lang="en-US" dirty="0"/>
              <a:t>) ∼ N, i.e. joint (multivariate) normality </a:t>
            </a:r>
          </a:p>
          <a:p>
            <a:pPr>
              <a:lnSpc>
                <a:spcPct val="150000"/>
              </a:lnSpc>
            </a:pPr>
            <a:r>
              <a:rPr lang="en-US" dirty="0"/>
              <a:t>Equivalently: every linear combination of {F(x</a:t>
            </a:r>
            <a:r>
              <a:rPr lang="en-US" baseline="-25000" dirty="0"/>
              <a:t>1</a:t>
            </a:r>
            <a:r>
              <a:rPr lang="en-US" dirty="0"/>
              <a:t>),...,F(</a:t>
            </a:r>
            <a:r>
              <a:rPr lang="en-US" dirty="0" err="1"/>
              <a:t>x</a:t>
            </a:r>
            <a:r>
              <a:rPr lang="en-US" baseline="-25000" dirty="0" err="1"/>
              <a:t>s</a:t>
            </a:r>
            <a:r>
              <a:rPr lang="en-US" dirty="0"/>
              <a:t>)} is a univariate normal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33AEE-F5D5-B3A8-F979-A21F4F90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Definition form Deep Learning Lecture (Prof. Hofmann)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1E3074-FDDF-0739-6DE3-9A83D203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7A4B37-C9EF-57B5-D1A8-0B4961B3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139AA-7347-20A2-2EC5-0450B55D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4" y="4282913"/>
            <a:ext cx="424874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A71F-F7AB-DA1D-0B02-6FA57145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BE7AB-7A88-1ED1-B232-4803AE5A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AF"/>
                </a:solidFill>
              </a:rPr>
              <a:t>Uncertainty – One step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85C8A-9426-7640-1E8D-8719CFF95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Deep learning approaches to estimate uncertainties usually involve </a:t>
            </a:r>
            <a:r>
              <a:rPr lang="en-US" dirty="0">
                <a:solidFill>
                  <a:srgbClr val="215CAF"/>
                </a:solidFill>
              </a:rPr>
              <a:t>ensembles</a:t>
            </a:r>
          </a:p>
          <a:p>
            <a:pPr>
              <a:lnSpc>
                <a:spcPct val="150000"/>
              </a:lnSpc>
            </a:pPr>
            <a:r>
              <a:rPr lang="en-US" dirty="0"/>
              <a:t>Just predict variance/uncertainty as additional output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Does not work well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15CAF"/>
                </a:solidFill>
              </a:rPr>
              <a:t>Spectral-normalized Neural Gaussian Process</a:t>
            </a:r>
            <a:r>
              <a:rPr lang="en-US" dirty="0"/>
              <a:t> (SNGP)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1E226-44B2-6308-4130-AE5CA0C5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3A8EB5-29C3-D804-82D5-A8A0359D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BCF4AF-F3CC-13CE-2519-0ACCAAC9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8030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239B-95B5-B981-F4DF-7C9E4CAC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D2A5D-9972-7DD0-B131-A60AA45F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Gaussian Process 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CA554C-CDDB-6EEC-6C28-638753FC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3DB80B-D39E-44F5-08E9-64907771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https://scikit-learn.org/0.17/auto_examples/gaussian_process/plot_gp_regression.html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D34407-00AD-EEED-BC2B-CB40131F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7B5EEA-3B05-A746-1D8C-64C47BD9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89F18-D630-26FF-E95C-9CA496DA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24" y="4282913"/>
            <a:ext cx="4248743" cy="11622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C3C461-FD42-19C4-AA53-3C4B78D4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9" y="765125"/>
            <a:ext cx="75057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73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8A58-CE32-DCBC-02D0-B472DF21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ECFEE-422E-E2B0-10B8-3641C3A3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Gaussian Process </a:t>
            </a:r>
            <a:endParaRPr lang="de-CH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8FB4CC-B618-DCC2-B4F9-653B46EE9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mean function</a:t>
                </a:r>
                <a:r>
                  <a:rPr lang="en-US" dirty="0"/>
                  <a:t> µ 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(often assumed to be 0)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covariance function</a:t>
                </a:r>
                <a:r>
                  <a:rPr lang="en-US" dirty="0"/>
                  <a:t> (or </a:t>
                </a:r>
                <a:r>
                  <a:rPr lang="en-US" dirty="0">
                    <a:solidFill>
                      <a:srgbClr val="215CAF"/>
                    </a:solidFill>
                  </a:rPr>
                  <a:t>kernel</a:t>
                </a:r>
                <a:r>
                  <a:rPr lang="en-US" dirty="0"/>
                  <a:t> function) k 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de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de-CH" b="0" dirty="0">
                    <a:solidFill>
                      <a:srgbClr val="215CAF"/>
                    </a:solidFill>
                  </a:rPr>
                  <a:t>RBF</a:t>
                </a:r>
                <a:r>
                  <a:rPr lang="de-CH" b="0" dirty="0"/>
                  <a:t> </a:t>
                </a:r>
                <a:r>
                  <a:rPr lang="de-CH" b="0" dirty="0" err="1"/>
                  <a:t>kernel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Gram matrix</a:t>
                </a:r>
                <a:r>
                  <a:rPr lang="en-US" dirty="0"/>
                  <a:t>: kernel evaluated on data set := </a:t>
                </a:r>
                <a:r>
                  <a:rPr lang="en-US" dirty="0">
                    <a:solidFill>
                      <a:srgbClr val="215CAF"/>
                    </a:solidFill>
                  </a:rPr>
                  <a:t>K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rgbClr val="215CAF"/>
                    </a:solidFill>
                  </a:rPr>
                  <a:t>A</a:t>
                </a:r>
                <a:r>
                  <a:rPr lang="en-US" dirty="0"/>
                  <a:t>:= dataset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Predict mean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baseline="30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baseline="-25000" dirty="0"/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>
                    <a:solidFill>
                      <a:schemeClr val="accent1"/>
                    </a:solidFill>
                  </a:rPr>
                  <a:t>Predict variance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i="1" baseline="30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baseline="30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baseline="-25000" dirty="0"/>
                  <a:t>i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i="1" baseline="-2500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CH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baseline="30000" dirty="0"/>
                  <a:t> </a:t>
                </a:r>
              </a:p>
              <a:p>
                <a:pPr>
                  <a:lnSpc>
                    <a:spcPct val="150000"/>
                  </a:lnSpc>
                  <a:buClr>
                    <a:schemeClr val="tx2">
                      <a:lumMod val="95000"/>
                      <a:lumOff val="5000"/>
                    </a:schemeClr>
                  </a:buClr>
                </a:pPr>
                <a:r>
                  <a:rPr lang="en-US" dirty="0"/>
                  <a:t>Approximations exist</a:t>
                </a:r>
                <a:endParaRPr lang="de-DE" baseline="300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8FB4CC-B618-DCC2-B4F9-653B46EE9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92BECA-301F-F33D-669C-2FAF4672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Definition form Deep Learning Lecture (Prof. Hofmann)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B39A1D-3503-1CDC-1899-A565806E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886281-0F73-D746-40A6-A542C03D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A7C2D-DC2E-ACF8-D5EC-237A3D43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10" y="1895237"/>
            <a:ext cx="332468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6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258AD-BFE3-D9B0-5007-42478FBB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40388-0CD7-D7FF-C4C9-1B7CDC49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AF"/>
                </a:solidFill>
              </a:rPr>
              <a:t>Uncertainty Estimation</a:t>
            </a:r>
            <a:endParaRPr lang="de-CH" dirty="0">
              <a:solidFill>
                <a:srgbClr val="215CA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45F4A9-92AF-27DB-7FD6-41BE7ABAB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dirty="0"/>
              </a:p>
              <a:p>
                <a:r>
                  <a:rPr lang="en-US" dirty="0"/>
                  <a:t>This part is theoretical</a:t>
                </a:r>
              </a:p>
              <a:p>
                <a:r>
                  <a:rPr lang="en-US" dirty="0"/>
                  <a:t>During training, the model only learns the in-domain distribution </a:t>
                </a:r>
                <a:endParaRPr lang="de-DE" dirty="0"/>
              </a:p>
              <a:p>
                <a:r>
                  <a:rPr lang="de-DE" dirty="0"/>
                  <a:t>Loss:</a:t>
                </a:r>
              </a:p>
              <a:p>
                <a:pPr lvl="1"/>
                <a:r>
                  <a:rPr lang="de-DE" dirty="0"/>
                  <a:t>ECE not </a:t>
                </a:r>
                <a:r>
                  <a:rPr lang="de-DE" dirty="0" err="1"/>
                  <a:t>good</a:t>
                </a:r>
                <a:endParaRPr lang="de-DE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CH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𝐵𝑖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de-CH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𝑎𝑐𝑐</m:t>
                        </m:r>
                        <m:d>
                          <m:d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CH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de-CH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𝑐𝑜𝑛𝑓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𝐵𝑖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strictly</a:t>
                </a:r>
                <a:r>
                  <a:rPr lang="de-DE" dirty="0"/>
                  <a:t> proper </a:t>
                </a:r>
                <a:r>
                  <a:rPr lang="de-DE" dirty="0" err="1"/>
                  <a:t>scoring</a:t>
                </a:r>
                <a:r>
                  <a:rPr lang="de-DE" dirty="0"/>
                  <a:t> </a:t>
                </a:r>
                <a:r>
                  <a:rPr lang="de-DE" dirty="0" err="1"/>
                  <a:t>rules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rgbClr val="215CAF"/>
                    </a:solidFill>
                  </a:rPr>
                  <a:t>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Log </a:t>
                </a:r>
                <a:r>
                  <a:rPr lang="de-DE" dirty="0" err="1"/>
                  <a:t>loss</a:t>
                </a:r>
                <a:endParaRPr lang="de-DE" dirty="0"/>
              </a:p>
              <a:p>
                <a:pPr lvl="1"/>
                <a:r>
                  <a:rPr lang="de-DE" dirty="0" err="1"/>
                  <a:t>Brier</a:t>
                </a:r>
                <a:r>
                  <a:rPr lang="de-DE" dirty="0"/>
                  <a:t> Loss</a:t>
                </a:r>
              </a:p>
              <a:p>
                <a:pPr>
                  <a:buClr>
                    <a:schemeClr val="tx1"/>
                  </a:buClr>
                </a:pPr>
                <a:r>
                  <a:rPr lang="de-DE" dirty="0" err="1">
                    <a:solidFill>
                      <a:srgbClr val="215CAF"/>
                    </a:solidFill>
                  </a:rPr>
                  <a:t>Uncertainty</a:t>
                </a:r>
                <a:r>
                  <a:rPr lang="de-DE" dirty="0">
                    <a:solidFill>
                      <a:srgbClr val="215CAF"/>
                    </a:solidFill>
                  </a:rPr>
                  <a:t> Risk </a:t>
                </a:r>
                <a:r>
                  <a:rPr lang="de-DE" dirty="0" err="1">
                    <a:solidFill>
                      <a:srgbClr val="215CAF"/>
                    </a:solidFill>
                  </a:rPr>
                  <a:t>Minimization</a:t>
                </a:r>
                <a:r>
                  <a:rPr lang="de-DE" dirty="0">
                    <a:solidFill>
                      <a:srgbClr val="215CAF"/>
                    </a:solidFill>
                  </a:rPr>
                  <a:t> </a:t>
                </a:r>
                <a:r>
                  <a:rPr lang="de-DE" dirty="0" err="1">
                    <a:solidFill>
                      <a:srgbClr val="215CAF"/>
                    </a:solidFill>
                  </a:rPr>
                  <a:t>problem</a:t>
                </a:r>
                <a:endParaRPr lang="de-DE" dirty="0">
                  <a:solidFill>
                    <a:srgbClr val="215CAF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45F4A9-92AF-27DB-7FD6-41BE7ABAB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44D0DA-529F-5DE9-EACF-23E7ECAB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713A7-A201-E7BF-4492-C9D840E6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FD6643-97B3-DB46-D78E-E2E64CDF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9017D-4CC3-175C-DF72-D57F0566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854" y="4295562"/>
            <a:ext cx="4591691" cy="58110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7661844-35CD-5ED7-FCC4-3F0911600F9F}"/>
              </a:ext>
            </a:extLst>
          </p:cNvPr>
          <p:cNvSpPr/>
          <p:nvPr/>
        </p:nvSpPr>
        <p:spPr>
          <a:xfrm rot="16200000">
            <a:off x="8003540" y="5042601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BE915-E93A-B72E-2CA0-18D5A6160474}"/>
              </a:ext>
            </a:extLst>
          </p:cNvPr>
          <p:cNvSpPr txBox="1"/>
          <p:nvPr/>
        </p:nvSpPr>
        <p:spPr>
          <a:xfrm>
            <a:off x="7211638" y="549911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possible inputs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8E6A96-5C94-5839-EC6F-F044072EAB30}"/>
              </a:ext>
            </a:extLst>
          </p:cNvPr>
          <p:cNvSpPr/>
          <p:nvPr/>
        </p:nvSpPr>
        <p:spPr>
          <a:xfrm rot="16200000">
            <a:off x="5453215" y="5039543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3F252-F764-205A-18C3-367BFB904826}"/>
              </a:ext>
            </a:extLst>
          </p:cNvPr>
          <p:cNvSpPr txBox="1"/>
          <p:nvPr/>
        </p:nvSpPr>
        <p:spPr>
          <a:xfrm>
            <a:off x="4949854" y="549911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48-10E0-DFCD-41CE-4263BC4AED57}"/>
                  </a:ext>
                </a:extLst>
              </p:cNvPr>
              <p:cNvSpPr txBox="1"/>
              <p:nvPr/>
            </p:nvSpPr>
            <p:spPr>
              <a:xfrm>
                <a:off x="6158092" y="2971055"/>
                <a:ext cx="4917440" cy="48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dirty="0"/>
                  <a:t>Brier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de-CH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𝑙𝑎𝑏𝑒𝑙</m:t>
                            </m:r>
                            <m:r>
                              <a:rPr lang="de-CH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de-CH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C08148-10E0-DFCD-41CE-4263BC4AE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092" y="2971055"/>
                <a:ext cx="4917440" cy="484941"/>
              </a:xfrm>
              <a:prstGeom prst="rect">
                <a:avLst/>
              </a:prstGeom>
              <a:blipFill>
                <a:blip r:embed="rId5"/>
                <a:stretch>
                  <a:fillRect t="-78750" b="-1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645848-84E1-DE74-DE90-9DCA98032582}"/>
              </a:ext>
            </a:extLst>
          </p:cNvPr>
          <p:cNvSpPr txBox="1"/>
          <p:nvPr/>
        </p:nvSpPr>
        <p:spPr>
          <a:xfrm>
            <a:off x="5916411" y="394846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Minimize loss over input space</a:t>
            </a:r>
          </a:p>
        </p:txBody>
      </p:sp>
    </p:spTree>
    <p:extLst>
      <p:ext uri="{BB962C8B-B14F-4D97-AF65-F5344CB8AC3E}">
        <p14:creationId xmlns:p14="http://schemas.microsoft.com/office/powerpoint/2010/main" val="427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  <p:bldP spid="1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BB91-448A-29CC-CC78-E36707474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55DBE-DB98-8053-7BC4-1D698C93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15CAF"/>
                </a:solidFill>
              </a:rPr>
              <a:t>Uncertainty Estimation as a Minimax Learning Problem</a:t>
            </a:r>
            <a:endParaRPr lang="de-CH" dirty="0">
              <a:solidFill>
                <a:srgbClr val="215CA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967121-183D-3FCC-8FA8-B6A33D22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minimize the Minimax Uncertainty Risk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Under the </a:t>
            </a:r>
            <a:r>
              <a:rPr lang="en-US" dirty="0">
                <a:solidFill>
                  <a:srgbClr val="215CAF"/>
                </a:solidFill>
              </a:rPr>
              <a:t>classification</a:t>
            </a:r>
            <a:r>
              <a:rPr lang="en-US" dirty="0"/>
              <a:t> task and for </a:t>
            </a:r>
            <a:r>
              <a:rPr lang="en-US" dirty="0">
                <a:solidFill>
                  <a:srgbClr val="215CAF"/>
                </a:solidFill>
              </a:rPr>
              <a:t>Brier score</a:t>
            </a:r>
            <a:r>
              <a:rPr lang="en-US" dirty="0"/>
              <a:t>, the solution to the minimax problem adopts a simple and elegant form: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22BA24-E487-E0DE-9D90-A08487CB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ECD4C-6B42-5BF2-B701-A7BC9E72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7A426-518A-72A4-B815-358C3EB5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5809EC-21BB-D719-B234-D96B7F4F9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65" y="1523622"/>
            <a:ext cx="4861785" cy="1394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D925B0-6F28-67B6-CB5A-37168D3F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8" y="4657446"/>
            <a:ext cx="11767931" cy="5143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3B4A67-0744-F4FD-6A5D-415A1D31BE0E}"/>
              </a:ext>
            </a:extLst>
          </p:cNvPr>
          <p:cNvSpPr/>
          <p:nvPr/>
        </p:nvSpPr>
        <p:spPr>
          <a:xfrm rot="16200000">
            <a:off x="3270189" y="5526232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03753C9-6317-DE50-B156-27A79FDAA8B0}"/>
              </a:ext>
            </a:extLst>
          </p:cNvPr>
          <p:cNvSpPr/>
          <p:nvPr/>
        </p:nvSpPr>
        <p:spPr>
          <a:xfrm rot="16200000">
            <a:off x="9261645" y="5526231"/>
            <a:ext cx="447523" cy="212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90EBC-16A6-156D-4603-52C1B5719E09}"/>
              </a:ext>
            </a:extLst>
          </p:cNvPr>
          <p:cNvSpPr txBox="1"/>
          <p:nvPr/>
        </p:nvSpPr>
        <p:spPr>
          <a:xfrm>
            <a:off x="2895068" y="59082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domain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D35B7-20B3-A17B-836C-6FD6CD7BEBE9}"/>
              </a:ext>
            </a:extLst>
          </p:cNvPr>
          <p:cNvSpPr txBox="1"/>
          <p:nvPr/>
        </p:nvSpPr>
        <p:spPr>
          <a:xfrm>
            <a:off x="8668515" y="593832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domain</a:t>
            </a:r>
          </a:p>
        </p:txBody>
      </p:sp>
    </p:spTree>
    <p:extLst>
      <p:ext uri="{BB962C8B-B14F-4D97-AF65-F5344CB8AC3E}">
        <p14:creationId xmlns:p14="http://schemas.microsoft.com/office/powerpoint/2010/main" val="16651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4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F6D2-60FF-EADC-453D-183DE865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215CAF"/>
                </a:solidFill>
              </a:rPr>
              <a:t>Distance</a:t>
            </a:r>
            <a:r>
              <a:rPr lang="de-CH" dirty="0">
                <a:solidFill>
                  <a:srgbClr val="215CAF"/>
                </a:solidFill>
              </a:rPr>
              <a:t> </a:t>
            </a:r>
            <a:r>
              <a:rPr lang="de-CH" dirty="0" err="1">
                <a:solidFill>
                  <a:srgbClr val="215CAF"/>
                </a:solidFill>
              </a:rPr>
              <a:t>to</a:t>
            </a:r>
            <a:r>
              <a:rPr lang="de-CH" dirty="0">
                <a:solidFill>
                  <a:srgbClr val="215CAF"/>
                </a:solidFill>
              </a:rPr>
              <a:t> Datapoints</a:t>
            </a:r>
            <a:endParaRPr lang="en-US" dirty="0">
              <a:solidFill>
                <a:srgbClr val="215CA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E4A6-9744-BB6F-E75D-A129CF8F4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Need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know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trainings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X</a:t>
            </a:r>
            <a:r>
              <a:rPr lang="de-CH" baseline="-25000" dirty="0"/>
              <a:t>IND</a:t>
            </a:r>
          </a:p>
          <a:p>
            <a:endParaRPr lang="de-CH" dirty="0"/>
          </a:p>
          <a:p>
            <a:endParaRPr lang="de-CH" dirty="0"/>
          </a:p>
          <a:p>
            <a:r>
              <a:rPr lang="en-US" dirty="0"/>
              <a:t>Need </a:t>
            </a:r>
            <a:r>
              <a:rPr lang="en-US" dirty="0">
                <a:solidFill>
                  <a:srgbClr val="215CAF"/>
                </a:solidFill>
              </a:rPr>
              <a:t>distance awareness</a:t>
            </a:r>
          </a:p>
          <a:p>
            <a:pPr lvl="1"/>
            <a:r>
              <a:rPr lang="en-US" dirty="0"/>
              <a:t>Gaussian Process</a:t>
            </a:r>
            <a:endParaRPr lang="en-US" dirty="0">
              <a:solidFill>
                <a:srgbClr val="215CAF"/>
              </a:solidFill>
            </a:endParaRPr>
          </a:p>
          <a:p>
            <a:r>
              <a:rPr lang="en-US" dirty="0"/>
              <a:t>GPs are inefficient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FD1A5-EBF8-7754-71BF-1767CF48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06.03.2024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7F8D1-D2C7-C4F2-9354-CE8216CE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https://scikit-learn.org/0.17/auto_examples/gaussian_process/plot_gp_regression.html</a:t>
            </a:r>
          </a:p>
          <a:p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E14A2-C87E-DBC6-6041-380A87A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BE1EF-D7DC-56FC-363C-5AF33C33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8" y="1875383"/>
            <a:ext cx="11767931" cy="51435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4DC10B2-4E32-09D0-A1EE-AABA0867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05" y="2888684"/>
            <a:ext cx="4272255" cy="32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0</TotalTime>
  <Words>1998</Words>
  <Application>Microsoft Office PowerPoint</Application>
  <PresentationFormat>Widescreen</PresentationFormat>
  <Paragraphs>385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Linux Libertine</vt:lpstr>
      <vt:lpstr>Söhne</vt:lpstr>
      <vt:lpstr>Symbol</vt:lpstr>
      <vt:lpstr>ETH Zürich</vt:lpstr>
      <vt:lpstr>Simple and Principled Uncertainty Estimation with Deterministic Deep Learning via Distance Awareness</vt:lpstr>
      <vt:lpstr>Uncertainty</vt:lpstr>
      <vt:lpstr>Calibration</vt:lpstr>
      <vt:lpstr>Uncertainty – One step</vt:lpstr>
      <vt:lpstr>Gaussian Process </vt:lpstr>
      <vt:lpstr>Gaussian Process </vt:lpstr>
      <vt:lpstr>Uncertainty Estimation</vt:lpstr>
      <vt:lpstr>Uncertainty Estimation as a Minimax Learning Problem</vt:lpstr>
      <vt:lpstr>Distance to Datapoints</vt:lpstr>
      <vt:lpstr>Spectral-normalized Neural Gaussian Process (SNGP)</vt:lpstr>
      <vt:lpstr>Random Fourier Features</vt:lpstr>
      <vt:lpstr>Random Fourier Features</vt:lpstr>
      <vt:lpstr>Laplace Approximation</vt:lpstr>
      <vt:lpstr>Random Fourier Features - Code</vt:lpstr>
      <vt:lpstr>We have an efficient Gaussian Process</vt:lpstr>
      <vt:lpstr>Distance-preserving Hidden Mapping via Spectral Normalization</vt:lpstr>
      <vt:lpstr>Bi-Lipschitz condition</vt:lpstr>
      <vt:lpstr>Distance-preserving Hidden Mapping via Spectral Normalization</vt:lpstr>
      <vt:lpstr>Distance-preserving Hidden Mapping via Spectral Normalization</vt:lpstr>
      <vt:lpstr>SNGP</vt:lpstr>
      <vt:lpstr>Algorithm</vt:lpstr>
      <vt:lpstr>Experiments</vt:lpstr>
      <vt:lpstr>Experiments - Uncertainty Surface</vt:lpstr>
      <vt:lpstr>Experiments - Uncertainty Surface- Competitors</vt:lpstr>
      <vt:lpstr>Experiments - Uncertainty Surface</vt:lpstr>
      <vt:lpstr>Experiments - Uncertainty Surface</vt:lpstr>
      <vt:lpstr>Experiments – CLINC OOS - Dataset</vt:lpstr>
      <vt:lpstr>Experiments – CLINC OOS</vt:lpstr>
      <vt:lpstr>Experiments – CLINC OOS</vt:lpstr>
      <vt:lpstr>Extensions</vt:lpstr>
      <vt:lpstr>Extensions</vt:lpstr>
      <vt:lpstr>Overview</vt:lpstr>
      <vt:lpstr>Thank you for your time! </vt:lpstr>
      <vt:lpstr>Experiments - CIFAR-10 and 100</vt:lpstr>
      <vt:lpstr>Experiments - CIFAR-100</vt:lpstr>
      <vt:lpstr>Gaussian Process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Patrick Scherer</dc:creator>
  <cp:lastModifiedBy>Blumer  Nicolas</cp:lastModifiedBy>
  <cp:revision>114</cp:revision>
  <cp:lastPrinted>2024-03-01T12:01:54Z</cp:lastPrinted>
  <dcterms:created xsi:type="dcterms:W3CDTF">2023-05-25T11:33:24Z</dcterms:created>
  <dcterms:modified xsi:type="dcterms:W3CDTF">2024-03-06T15:14:15Z</dcterms:modified>
</cp:coreProperties>
</file>